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95" r:id="rId2"/>
    <p:sldId id="301" r:id="rId3"/>
    <p:sldId id="302" r:id="rId4"/>
    <p:sldId id="303" r:id="rId5"/>
    <p:sldId id="309" r:id="rId6"/>
    <p:sldId id="308" r:id="rId7"/>
    <p:sldId id="265" r:id="rId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Nixie One" panose="020B0604020202020204" charset="0"/>
      <p:regular r:id="rId11"/>
    </p:embeddedFont>
    <p:embeddedFont>
      <p:font typeface="Varela Round" panose="020B0604020202020204" charset="-79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dern Lov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108" y="4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810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6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1444336" y="2130137"/>
            <a:ext cx="6546273" cy="1465118"/>
          </a:xfrm>
          <a:prstGeom prst="rect">
            <a:avLst/>
          </a:prstGeom>
          <a:solidFill>
            <a:srgbClr val="92D05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 TRUNG BÌNH CỦA TAM GIÁC</a:t>
            </a:r>
            <a:endParaRPr sz="4000" b="1" dirty="0">
              <a:solidFill>
                <a:srgbClr val="4A5C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857498" y="1021724"/>
            <a:ext cx="2971801" cy="78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191" y="373025"/>
            <a:ext cx="149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">
            <a:extLst>
              <a:ext uri="{FF2B5EF4-FFF2-40B4-BE49-F238E27FC236}">
                <a16:creationId xmlns:a16="http://schemas.microsoft.com/office/drawing/2014/main" id="{DF8D5879-27EE-4334-B9FF-85F035031C8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TÓM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096375" y="682842"/>
            <a:ext cx="6502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+mj-lt"/>
              </a:rPr>
              <a:t>ĐƯỜNG TRUNG BÌNH CỦA TAM GIÁC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22" y="1272242"/>
            <a:ext cx="3304309" cy="26631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25327"/>
              <p:cNvSpPr txBox="1">
                <a:spLocks noChangeArrowheads="1"/>
              </p:cNvSpPr>
              <p:nvPr/>
            </p:nvSpPr>
            <p:spPr bwMode="auto">
              <a:xfrm>
                <a:off x="137236" y="1311870"/>
                <a:ext cx="5205002" cy="3696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342900" marR="889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10"/>
                  </a:spcAft>
                  <a:buFont typeface="Arial"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Δ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𝑐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ó: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𝐴𝑀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𝑀𝐵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𝐴𝑁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𝑁𝐶</m:t>
                            </m:r>
                          </m:e>
                        </m:eqArr>
                      </m:e>
                    </m:d>
                  </m:oMath>
                </a14:m>
                <a:endParaRPr lang="en-US" sz="2400" i="1" dirty="0" smtClean="0">
                  <a:effectLst/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pPr marR="8890" lvl="0">
                  <a:lnSpc>
                    <a:spcPct val="100000"/>
                  </a:lnSpc>
                  <a:spcBef>
                    <a:spcPts val="0"/>
                  </a:spcBef>
                  <a:spcAft>
                    <a:spcPts val="310"/>
                  </a:spcAft>
                </a:pPr>
                <a:r>
                  <a:rPr lang="en-US" sz="2400" dirty="0" smtClean="0">
                    <a:effectLst/>
                    <a:ea typeface="Times New Roman"/>
                    <a:cs typeface="Times New Roman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⟺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MN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là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đường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trung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bình</a:t>
                </a:r>
                <a:endParaRPr lang="en-US" sz="2400" dirty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342900" marR="889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10"/>
                  </a:spcAft>
                  <a:buFont typeface="Arial"/>
                  <a:buChar char="-"/>
                </a:pP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MN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là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đường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trung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bình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của</a:t>
                </a:r>
                <a:r>
                  <a:rPr lang="en-US" sz="2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Δ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𝐴𝐵𝐶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𝐵𝐶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400" dirty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342900" marR="8890" lvl="0" indent="-342900">
                  <a:lnSpc>
                    <a:spcPct val="100000"/>
                  </a:lnSpc>
                  <a:spcBef>
                    <a:spcPts val="0"/>
                  </a:spcBef>
                  <a:spcAft>
                    <a:spcPts val="310"/>
                  </a:spcAft>
                  <a:buFont typeface="Arial"/>
                  <a:buChar char="-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𝐴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=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𝑀𝐵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𝑀𝑁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//</m:t>
                            </m:r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𝐵𝐶</m:t>
                            </m:r>
                          </m:e>
                        </m:eqAr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⟹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𝑁𝐴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𝑁𝐶</m:t>
                    </m:r>
                  </m:oMath>
                </a14:m>
                <a:endParaRPr lang="en-US" sz="2400" dirty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>
          <p:sp>
            <p:nvSpPr>
              <p:cNvPr id="19" name="Text Box 253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36" y="1311870"/>
                <a:ext cx="5205002" cy="3696735"/>
              </a:xfrm>
              <a:prstGeom prst="rect">
                <a:avLst/>
              </a:prstGeom>
              <a:blipFill>
                <a:blip r:embed="rId3"/>
                <a:stretch>
                  <a:fillRect l="-152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0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0">
            <a:extLst>
              <a:ext uri="{FF2B5EF4-FFF2-40B4-BE49-F238E27FC236}">
                <a16:creationId xmlns:a16="http://schemas.microsoft.com/office/drawing/2014/main" id="{93BECCBC-FABB-488A-8C40-C33C519DAC3F}"/>
              </a:ext>
            </a:extLst>
          </p:cNvPr>
          <p:cNvSpPr txBox="1"/>
          <p:nvPr/>
        </p:nvSpPr>
        <p:spPr>
          <a:xfrm>
            <a:off x="0" y="495385"/>
            <a:ext cx="9144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461" y="-69912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BÀI TẬP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43" y="1179119"/>
            <a:ext cx="3098584" cy="21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0915" y="488857"/>
            <a:ext cx="3630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7" name="Object 2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111293"/>
              </p:ext>
            </p:extLst>
          </p:nvPr>
        </p:nvGraphicFramePr>
        <p:xfrm>
          <a:off x="264803" y="1924548"/>
          <a:ext cx="2179563" cy="81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4" imgW="1485900" imgH="457200" progId="Equation.DSMT4">
                  <p:embed/>
                </p:oleObj>
              </mc:Choice>
              <mc:Fallback>
                <p:oleObj r:id="rId4" imgW="1485900" imgH="457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03" y="1924548"/>
                        <a:ext cx="2179563" cy="810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2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50825"/>
              </p:ext>
            </p:extLst>
          </p:nvPr>
        </p:nvGraphicFramePr>
        <p:xfrm>
          <a:off x="1814519" y="2870761"/>
          <a:ext cx="2036618" cy="140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6" imgW="1167893" imgH="812447" progId="Equation.DSMT4">
                  <p:embed/>
                </p:oleObj>
              </mc:Choice>
              <mc:Fallback>
                <p:oleObj r:id="rId6" imgW="1167893" imgH="812447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9" y="2870761"/>
                        <a:ext cx="2036618" cy="1407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32"/>
          <p:cNvSpPr>
            <a:spLocks noChangeArrowheads="1"/>
          </p:cNvSpPr>
          <p:nvPr/>
        </p:nvSpPr>
        <p:spPr bwMode="auto">
          <a:xfrm>
            <a:off x="228600" y="1340979"/>
            <a:ext cx="225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 ABC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33"/>
          <p:cNvSpPr>
            <a:spLocks noChangeArrowheads="1"/>
          </p:cNvSpPr>
          <p:nvPr/>
        </p:nvSpPr>
        <p:spPr bwMode="auto">
          <a:xfrm>
            <a:off x="3413357" y="1056010"/>
            <a:ext cx="8755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34"/>
          <p:cNvSpPr>
            <a:spLocks noChangeArrowheads="1"/>
          </p:cNvSpPr>
          <p:nvPr/>
        </p:nvSpPr>
        <p:spPr bwMode="auto">
          <a:xfrm>
            <a:off x="2378979" y="2057639"/>
            <a:ext cx="4256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 ABC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35"/>
          <p:cNvSpPr>
            <a:spLocks noChangeArrowheads="1"/>
          </p:cNvSpPr>
          <p:nvPr/>
        </p:nvSpPr>
        <p:spPr bwMode="auto">
          <a:xfrm>
            <a:off x="4572000" y="2387205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địnhnghĩa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TextBox 2065"/>
          <p:cNvSpPr txBox="1"/>
          <p:nvPr/>
        </p:nvSpPr>
        <p:spPr>
          <a:xfrm>
            <a:off x="1781797" y="4364182"/>
            <a:ext cx="170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=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  <p:bldP spid="2063" grpId="0"/>
      <p:bldP spid="2064" grpId="0"/>
      <p:bldP spid="2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54C9FEA7-9662-4C8C-BF9A-2761BC4E7CBC}"/>
              </a:ext>
            </a:extLst>
          </p:cNvPr>
          <p:cNvSpPr txBox="1"/>
          <p:nvPr/>
        </p:nvSpPr>
        <p:spPr>
          <a:xfrm>
            <a:off x="2243949" y="1216698"/>
            <a:ext cx="94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u="sng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CC4C0416-4606-40A9-95DD-31A29D6510B6}"/>
              </a:ext>
            </a:extLst>
          </p:cNvPr>
          <p:cNvSpPr txBox="1"/>
          <p:nvPr/>
        </p:nvSpPr>
        <p:spPr>
          <a:xfrm>
            <a:off x="352651" y="2498280"/>
            <a:ext cx="299953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dirty="0" err="1">
                <a:latin typeface="Times New Roman" panose="02020603050405020304" pitchFamily="18" charset="0"/>
                <a:sym typeface="+mn-ea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ΔABC </a:t>
            </a:r>
            <a:r>
              <a:rPr lang="en-US" sz="2000" dirty="0" err="1" smtClean="0">
                <a:latin typeface="Times New Roman" panose="02020603050405020304" pitchFamily="18" charset="0"/>
                <a:sym typeface="+mn-ea"/>
              </a:rPr>
              <a:t>vuông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sym typeface="+mn-ea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A, </a:t>
            </a:r>
            <a:r>
              <a:rPr lang="en-US" sz="2000" dirty="0" err="1" smtClean="0">
                <a:latin typeface="Times New Roman" panose="02020603050405020304" pitchFamily="18" charset="0"/>
                <a:sym typeface="+mn-ea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8">
                <a:extLst>
                  <a:ext uri="{FF2B5EF4-FFF2-40B4-BE49-F238E27FC236}">
                    <a16:creationId xmlns:a16="http://schemas.microsoft.com/office/drawing/2014/main" id="{BA22482B-4E8E-4971-84E6-7F588AED79A6}"/>
                  </a:ext>
                </a:extLst>
              </p:cNvPr>
              <p:cNvSpPr txBox="1"/>
              <p:nvPr/>
            </p:nvSpPr>
            <p:spPr>
              <a:xfrm>
                <a:off x="352651" y="2883418"/>
                <a:ext cx="4355167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𝐵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𝐴𝐶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 (</m:t>
                      </m:r>
                      <m:r>
                        <a:rPr lang="en-US" sz="2000" b="0" i="1" smtClean="0">
                          <a:latin typeface="Cambria Math"/>
                          <a:cs typeface="Cambria Math" panose="02040503050406030204" charset="0"/>
                          <a:sym typeface="+mn-ea"/>
                        </a:rPr>
                        <m:t>Đ</m:t>
                      </m:r>
                      <m:r>
                        <a:rPr lang="en-US" sz="2000" b="0" i="1" smtClean="0">
                          <a:latin typeface="Cambria Math"/>
                          <a:cs typeface="Cambria Math" panose="02040503050406030204" charset="0"/>
                          <a:sym typeface="+mn-ea"/>
                        </a:rPr>
                        <m:t>𝐿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𝑃𝑦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𝑡𝑎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𝑔𝑜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3" name="Text 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22482B-4E8E-4971-84E6-7F588AED7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1" y="2883418"/>
                <a:ext cx="435516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id="{6814DC21-51D1-4549-92F5-3367AA69A28A}"/>
                  </a:ext>
                </a:extLst>
              </p:cNvPr>
              <p:cNvSpPr txBox="1"/>
              <p:nvPr/>
            </p:nvSpPr>
            <p:spPr>
              <a:xfrm>
                <a:off x="370465" y="3283528"/>
                <a:ext cx="1998176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13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𝐴𝐶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14DC21-51D1-4549-92F5-3367AA69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5" y="3283528"/>
                <a:ext cx="199817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>
                <a:extLst>
                  <a:ext uri="{FF2B5EF4-FFF2-40B4-BE49-F238E27FC236}">
                    <a16:creationId xmlns:a16="http://schemas.microsoft.com/office/drawing/2014/main" id="{69A7190D-C030-4BD0-BFE6-6376EC3E5FE2}"/>
                  </a:ext>
                </a:extLst>
              </p:cNvPr>
              <p:cNvSpPr txBox="1"/>
              <p:nvPr/>
            </p:nvSpPr>
            <p:spPr>
              <a:xfrm>
                <a:off x="10003" y="3673126"/>
                <a:ext cx="3135217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⟹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13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=1</m:t>
                      </m:r>
                      <m:r>
                        <a:rPr lang="en-US" sz="2000" b="0" i="1" smtClean="0">
                          <a:latin typeface="Cambria Math"/>
                          <a:cs typeface="Cambria Math" panose="02040503050406030204" charset="0"/>
                          <a:sym typeface="+mn-ea"/>
                        </a:rPr>
                        <m:t>44</m:t>
                      </m:r>
                    </m:oMath>
                  </m:oMathPara>
                </a14:m>
                <a:endParaRPr lang="en-US" sz="2000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15" name="Text 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A7190D-C030-4BD0-BFE6-6376EC3E5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" y="3673126"/>
                <a:ext cx="313521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8E35ADB6-9253-412B-9303-5D0D9C691B13}"/>
                  </a:ext>
                </a:extLst>
              </p:cNvPr>
              <p:cNvSpPr txBox="1"/>
              <p:nvPr/>
            </p:nvSpPr>
            <p:spPr>
              <a:xfrm>
                <a:off x="77843" y="4088332"/>
                <a:ext cx="2166106" cy="40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⟹</m:t>
                      </m:r>
                      <m:r>
                        <a:rPr lang="en-US" sz="2000" i="1" smtClean="0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𝐴𝐶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Cambria Math" panose="02040503050406030204" charset="0"/>
                          <a:sym typeface="+mn-ea"/>
                        </a:rPr>
                        <m:t>12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 (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𝑐𝑚</m:t>
                      </m:r>
                      <m:r>
                        <a:rPr lang="en-US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35ADB6-9253-412B-9303-5D0D9C691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3" y="4088332"/>
                <a:ext cx="2166106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1">
            <a:extLst>
              <a:ext uri="{FF2B5EF4-FFF2-40B4-BE49-F238E27FC236}">
                <a16:creationId xmlns:a16="http://schemas.microsoft.com/office/drawing/2014/main" id="{894335AC-AD30-40BB-A90F-447E0F9F2DDF}"/>
              </a:ext>
            </a:extLst>
          </p:cNvPr>
          <p:cNvSpPr txBox="1"/>
          <p:nvPr/>
        </p:nvSpPr>
        <p:spPr>
          <a:xfrm>
            <a:off x="20781" y="31173"/>
            <a:ext cx="91440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ABC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= 5cm,BC = 13cm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60896" y="1338642"/>
            <a:ext cx="2419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>
            <a:stCxn id="17" idx="2"/>
          </p:cNvCxnSpPr>
          <p:nvPr/>
        </p:nvCxnSpPr>
        <p:spPr>
          <a:xfrm flipH="1">
            <a:off x="4572000" y="1231502"/>
            <a:ext cx="20781" cy="3911623"/>
          </a:xfrm>
          <a:prstGeom prst="line">
            <a:avLst/>
          </a:prstGeom>
          <a:ln w="158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7">
            <a:extLst>
              <a:ext uri="{FF2B5EF4-FFF2-40B4-BE49-F238E27FC236}">
                <a16:creationId xmlns:a16="http://schemas.microsoft.com/office/drawing/2014/main" id="{CC4C0416-4606-40A9-95DD-31A29D6510B6}"/>
              </a:ext>
            </a:extLst>
          </p:cNvPr>
          <p:cNvSpPr txBox="1"/>
          <p:nvPr/>
        </p:nvSpPr>
        <p:spPr>
          <a:xfrm>
            <a:off x="4707818" y="1338642"/>
            <a:ext cx="299953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dirty="0" err="1">
                <a:latin typeface="Times New Roman" panose="02020603050405020304" pitchFamily="18" charset="0"/>
                <a:sym typeface="+mn-ea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ΔABC </a:t>
            </a:r>
            <a:r>
              <a:rPr lang="en-US" sz="2000" dirty="0" err="1" smtClean="0">
                <a:latin typeface="Times New Roman" panose="02020603050405020304" pitchFamily="18" charset="0"/>
                <a:sym typeface="+mn-ea"/>
              </a:rPr>
              <a:t>vuông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sym typeface="+mn-ea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A, </a:t>
            </a:r>
            <a:r>
              <a:rPr lang="en-US" sz="2000" dirty="0" err="1" smtClean="0">
                <a:latin typeface="Times New Roman" panose="02020603050405020304" pitchFamily="18" charset="0"/>
                <a:sym typeface="+mn-ea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:</a:t>
            </a:r>
            <a:endParaRPr lang="en-US" sz="2000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04284" y="2817969"/>
            <a:ext cx="2239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 ABC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98757"/>
              </p:ext>
            </p:extLst>
          </p:nvPr>
        </p:nvGraphicFramePr>
        <p:xfrm>
          <a:off x="5585626" y="3525855"/>
          <a:ext cx="2664987" cy="120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9" imgW="1790700" imgH="812800" progId="Equation.DSMT4">
                  <p:embed/>
                </p:oleObj>
              </mc:Choice>
              <mc:Fallback>
                <p:oleObj r:id="rId9" imgW="1790700" imgH="812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626" y="3525855"/>
                        <a:ext cx="2664987" cy="1204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81414" y="3673006"/>
            <a:ext cx="36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" name="Rectangle 3071"/>
              <p:cNvSpPr/>
              <p:nvPr/>
            </p:nvSpPr>
            <p:spPr>
              <a:xfrm>
                <a:off x="4790642" y="1886299"/>
                <a:ext cx="3301545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𝐵𝑀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𝑀𝐴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//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sym typeface="Symbol"/>
                        </a:rPr>
                        <m:t>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𝑁𝐶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72" name="Rectangle 30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42" y="1886299"/>
                <a:ext cx="3301545" cy="6867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3" name="Rectangle 3072"/>
              <p:cNvSpPr/>
              <p:nvPr/>
            </p:nvSpPr>
            <p:spPr>
              <a:xfrm>
                <a:off x="4790641" y="2796792"/>
                <a:ext cx="2220095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𝐵𝑀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𝐵𝑁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𝑐𝑚𝑡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73" name="Rectangle 30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41" y="2796792"/>
                <a:ext cx="2220095" cy="686791"/>
              </a:xfrm>
              <a:prstGeom prst="rect">
                <a:avLst/>
              </a:prstGeom>
              <a:blipFill rotWithShape="1">
                <a:blip r:embed="rId12"/>
                <a:stretch>
                  <a:fillRect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23" grpId="0"/>
      <p:bldP spid="28" grpId="0"/>
      <p:bldP spid="31" grpId="0"/>
      <p:bldP spid="3072" grpId="0"/>
      <p:bldP spid="30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894335AC-AD30-40BB-A90F-447E0F9F2DDF}"/>
              </a:ext>
            </a:extLst>
          </p:cNvPr>
          <p:cNvSpPr txBox="1"/>
          <p:nvPr/>
        </p:nvSpPr>
        <p:spPr>
          <a:xfrm>
            <a:off x="20781" y="31173"/>
            <a:ext cx="91440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22/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80&lt;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43.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AI = IM.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iải bài 22 trang 80 Toán 8 Tập 1 | Giải bài tập Toá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37" y="1071567"/>
            <a:ext cx="2115156" cy="23054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3350329" y="747289"/>
            <a:ext cx="0" cy="4404441"/>
          </a:xfrm>
          <a:prstGeom prst="line">
            <a:avLst/>
          </a:prstGeom>
          <a:ln w="158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>
            <a:extLst>
              <a:ext uri="{FF2B5EF4-FFF2-40B4-BE49-F238E27FC236}">
                <a16:creationId xmlns:a16="http://schemas.microsoft.com/office/drawing/2014/main" id="{54C9FEA7-9662-4C8C-BF9A-2761BC4E7CBC}"/>
              </a:ext>
            </a:extLst>
          </p:cNvPr>
          <p:cNvSpPr txBox="1"/>
          <p:nvPr/>
        </p:nvSpPr>
        <p:spPr>
          <a:xfrm>
            <a:off x="6057413" y="848722"/>
            <a:ext cx="94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u="sng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4326" y="1287176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ΔBDC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63640" y="1808945"/>
                <a:ext cx="2098395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𝐵𝑀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640" y="1808945"/>
                <a:ext cx="2098395" cy="686791"/>
              </a:xfrm>
              <a:prstGeom prst="rect">
                <a:avLst/>
              </a:prstGeom>
              <a:blipFill rotWithShape="1">
                <a:blip r:embed="rId3"/>
                <a:stretch>
                  <a:fillRect r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18084" y="1787850"/>
            <a:ext cx="2730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ΔBDC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536" y="2549399"/>
            <a:ext cx="2884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 // DC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EM // DI.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63640" y="3113756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ΔAEM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18507" y="3582259"/>
                <a:ext cx="2199577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𝐷𝐼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//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𝐸𝑀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𝑐𝑚𝑡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507" y="3582259"/>
                <a:ext cx="2199577" cy="686791"/>
              </a:xfrm>
              <a:prstGeom prst="rect">
                <a:avLst/>
              </a:prstGeom>
              <a:blipFill rotWithShape="1">
                <a:blip r:embed="rId4"/>
                <a:stretch>
                  <a:fillRect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818084" y="3667521"/>
            <a:ext cx="2595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hay IA = IM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47710" y="4375407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0542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8841C-11DD-4593-A116-18F441DBE126}"/>
              </a:ext>
            </a:extLst>
          </p:cNvPr>
          <p:cNvSpPr txBox="1"/>
          <p:nvPr/>
        </p:nvSpPr>
        <p:spPr>
          <a:xfrm>
            <a:off x="0" y="-14691"/>
            <a:ext cx="91369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III. BÀI TẬP VỀ NHÀ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" y="665019"/>
            <a:ext cx="8850850" cy="24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4DB92B-F07B-4D7F-91A1-3AC9CD1E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857" y="1909482"/>
            <a:ext cx="3650879" cy="10757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Modern Love" panose="04090805081005020601" pitchFamily="82" charset="0"/>
                <a:ea typeface="MS Mincho" panose="02020609040205080304" pitchFamily="49" charset="-128"/>
              </a:rPr>
              <a:t>  Thank you!!!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206</Words>
  <Application>Microsoft Office PowerPoint</Application>
  <PresentationFormat>On-screen Show (16:9)</PresentationFormat>
  <Paragraphs>48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Cambria Math</vt:lpstr>
      <vt:lpstr>Times New Roman</vt:lpstr>
      <vt:lpstr>Arial</vt:lpstr>
      <vt:lpstr>Symbol</vt:lpstr>
      <vt:lpstr>Nixie One</vt:lpstr>
      <vt:lpstr>MS Mincho</vt:lpstr>
      <vt:lpstr>Varela Round</vt:lpstr>
      <vt:lpstr>Calibri</vt:lpstr>
      <vt:lpstr>Modern Love</vt:lpstr>
      <vt:lpstr>Puck template</vt:lpstr>
      <vt:lpstr>Equation.DSMT4</vt:lpstr>
      <vt:lpstr>ĐƯỜNG TRUNG BÌNH CỦA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 -Lớp 8/5-</dc:title>
  <dc:creator>Admin</dc:creator>
  <cp:lastModifiedBy>Lai Tien Huong</cp:lastModifiedBy>
  <cp:revision>30</cp:revision>
  <dcterms:modified xsi:type="dcterms:W3CDTF">2021-10-03T13:42:42Z</dcterms:modified>
</cp:coreProperties>
</file>